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4" r:id="rId2"/>
    <p:sldId id="276" r:id="rId3"/>
    <p:sldId id="278" r:id="rId4"/>
    <p:sldId id="279" r:id="rId5"/>
    <p:sldId id="266" r:id="rId6"/>
    <p:sldId id="267" r:id="rId7"/>
    <p:sldId id="288" r:id="rId8"/>
    <p:sldId id="286" r:id="rId9"/>
    <p:sldId id="282" r:id="rId10"/>
    <p:sldId id="284" r:id="rId11"/>
    <p:sldId id="283" r:id="rId12"/>
    <p:sldId id="285" r:id="rId13"/>
    <p:sldId id="268" r:id="rId14"/>
    <p:sldId id="287" r:id="rId15"/>
    <p:sldId id="28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FFF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6" d="100"/>
          <a:sy n="76" d="100"/>
        </p:scale>
        <p:origin x="-12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EB6E-13E0-4A26-8EDE-C161746AD623}" type="datetimeFigureOut">
              <a:rPr lang="en-GB" smtClean="0"/>
              <a:pPr/>
              <a:t>15/11/2014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4D751-AC04-44CC-AEAD-B1775A8BE5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415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C2751D-0504-4A6A-BFAE-CC012E874E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FCF76A-4936-4A63-B685-D4000B7651D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7B714D-035D-42E8-8C87-3FFCF37D7E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C5C0AC-1E2A-48C4-94AA-9749F034C8B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6F45E9-9BBF-4E4B-92B5-ABE41E5BD93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83215B-E95B-42AF-B449-00F2129766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98FF6B-12E2-485F-A73E-CDE50398A3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120B98-9A11-4168-986E-6A86097D2D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E2F9D7-66C7-4878-80A7-213BAFB63D2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0F15D5-5D96-4671-9725-6678441226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A005F5-3CB7-40FC-8E41-589B586507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363D1D2-4CB3-4861-8C36-C3C812D499F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933056"/>
            <a:ext cx="7632848" cy="2232248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GB" sz="3600" dirty="0" smtClean="0">
                <a:latin typeface="Comic Sans MS" pitchFamily="66" charset="0"/>
              </a:rPr>
              <a:t>Learning Objectives:</a:t>
            </a:r>
            <a:endParaRPr lang="en-GB" sz="3600" dirty="0">
              <a:latin typeface="Comic Sans MS" pitchFamily="66" charset="0"/>
            </a:endParaRPr>
          </a:p>
          <a:p>
            <a:pPr algn="l" eaLnBrk="1" hangingPunct="1"/>
            <a:r>
              <a:rPr lang="en-GB" sz="3600" dirty="0" smtClean="0">
                <a:latin typeface="Comic Sans MS" pitchFamily="66" charset="0"/>
              </a:rPr>
              <a:t>To learn what a Kenning is.</a:t>
            </a:r>
          </a:p>
          <a:p>
            <a:pPr algn="l" eaLnBrk="1" hangingPunct="1"/>
            <a:r>
              <a:rPr lang="en-GB" sz="3600" dirty="0" smtClean="0">
                <a:latin typeface="Comic Sans MS" pitchFamily="66" charset="0"/>
              </a:rPr>
              <a:t>To be able to write our own Viking Kennings.</a:t>
            </a:r>
          </a:p>
          <a:p>
            <a:pPr eaLnBrk="1" hangingPunct="1"/>
            <a:endParaRPr lang="en-GB" dirty="0" smtClean="0">
              <a:latin typeface="Comic Sans MS" pitchFamily="66" charset="0"/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187450" y="1628800"/>
            <a:ext cx="6985000" cy="187166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KENNINGS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42988" y="827023"/>
            <a:ext cx="755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Poem writing, Brain hurting, Thought provoking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080120"/>
          </a:xfrm>
        </p:spPr>
        <p:txBody>
          <a:bodyPr>
            <a:normAutofit/>
          </a:bodyPr>
          <a:lstStyle/>
          <a:p>
            <a:r>
              <a:rPr lang="en-GB" sz="3200" b="0" dirty="0" smtClean="0"/>
              <a:t>These are Kennings found in Beowulf – what are they describing?</a:t>
            </a:r>
            <a:endParaRPr lang="en-GB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4104456"/>
          </a:xfrm>
        </p:spPr>
        <p:txBody>
          <a:bodyPr>
            <a:normAutofit/>
          </a:bodyPr>
          <a:lstStyle/>
          <a:p>
            <a:r>
              <a:rPr lang="en-GB" sz="5400" dirty="0" smtClean="0"/>
              <a:t>Wave rider</a:t>
            </a:r>
            <a:endParaRPr lang="en-GB" sz="5400" dirty="0"/>
          </a:p>
        </p:txBody>
      </p:sp>
      <p:pic>
        <p:nvPicPr>
          <p:cNvPr id="2050" name="Picture 2" descr="C:\Users\BCharnley.BROCKSW872\AppData\Local\Temp\Temporary Internet Files\Content.IE5\0MN9JPN9\MC90008939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2996952"/>
            <a:ext cx="2341826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080120"/>
          </a:xfrm>
        </p:spPr>
        <p:txBody>
          <a:bodyPr>
            <a:normAutofit/>
          </a:bodyPr>
          <a:lstStyle/>
          <a:p>
            <a:r>
              <a:rPr lang="en-GB" sz="3200" b="0" dirty="0" smtClean="0"/>
              <a:t>These are Kennings found in Beowulf – what are they describing?</a:t>
            </a:r>
            <a:endParaRPr lang="en-GB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4104456"/>
          </a:xfrm>
        </p:spPr>
        <p:txBody>
          <a:bodyPr>
            <a:normAutofit/>
          </a:bodyPr>
          <a:lstStyle/>
          <a:p>
            <a:r>
              <a:rPr lang="en-GB" sz="5400" dirty="0" smtClean="0"/>
              <a:t>Sleep of the sword </a:t>
            </a:r>
            <a:endParaRPr lang="en-GB" sz="5400" dirty="0"/>
          </a:p>
        </p:txBody>
      </p:sp>
      <p:pic>
        <p:nvPicPr>
          <p:cNvPr id="3074" name="Picture 2" descr="C:\Users\BCharnley.BROCKSW872\AppData\Local\Temp\Temporary Internet Files\Content.IE5\OX3H68RN\MC90021657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952" y="2852936"/>
            <a:ext cx="3603640" cy="2784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080120"/>
          </a:xfrm>
        </p:spPr>
        <p:txBody>
          <a:bodyPr>
            <a:normAutofit/>
          </a:bodyPr>
          <a:lstStyle/>
          <a:p>
            <a:r>
              <a:rPr lang="en-GB" sz="3200" b="0" dirty="0" smtClean="0"/>
              <a:t>These are Kennings found in Beowulf – what are they describing?</a:t>
            </a:r>
            <a:endParaRPr lang="en-GB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4104456"/>
          </a:xfrm>
        </p:spPr>
        <p:txBody>
          <a:bodyPr>
            <a:normAutofit/>
          </a:bodyPr>
          <a:lstStyle/>
          <a:p>
            <a:r>
              <a:rPr lang="en-GB" sz="5400" dirty="0" smtClean="0"/>
              <a:t>Father protector</a:t>
            </a:r>
            <a:endParaRPr lang="en-GB" sz="5400" dirty="0"/>
          </a:p>
        </p:txBody>
      </p:sp>
      <p:pic>
        <p:nvPicPr>
          <p:cNvPr id="4098" name="Picture 2" descr="C:\Users\BCharnley.BROCKSW872\AppData\Local\Temp\Temporary Internet Files\Content.IE5\0MN9JPN9\MC90035881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112" y="2780928"/>
            <a:ext cx="2428395" cy="2853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774"/>
            <a:ext cx="8302377" cy="4104481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Remember:</a:t>
            </a:r>
          </a:p>
          <a:p>
            <a:pPr marL="0" indent="0" eaLnBrk="1" hangingPunct="1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en-GB" sz="2400" dirty="0" smtClean="0">
                <a:latin typeface="Comic Sans MS" pitchFamily="66" charset="0"/>
              </a:rPr>
              <a:t>Do not use the name or noun about which your kenning is based upon</a:t>
            </a:r>
          </a:p>
          <a:p>
            <a:pPr marL="0" indent="0" eaLnBrk="1" hangingPunct="1">
              <a:buNone/>
            </a:pPr>
            <a:r>
              <a:rPr lang="en-GB" sz="2400" dirty="0" smtClean="0">
                <a:latin typeface="Comic Sans MS" pitchFamily="66" charset="0"/>
              </a:rPr>
              <a:t>You can start a sentence with A .......... But you do not have to.</a:t>
            </a:r>
          </a:p>
          <a:p>
            <a:pPr marL="0" indent="0" eaLnBrk="1" hangingPunct="1">
              <a:buNone/>
            </a:pPr>
            <a:r>
              <a:rPr lang="en-GB" sz="2400" dirty="0" smtClean="0">
                <a:latin typeface="Comic Sans MS" pitchFamily="66" charset="0"/>
              </a:rPr>
              <a:t>Use two words or a short phrase to describe the subject.</a:t>
            </a:r>
          </a:p>
          <a:p>
            <a:pPr marL="0" indent="0" eaLnBrk="1" hangingPunct="1"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A ......................     .................</a:t>
            </a:r>
            <a:endParaRPr lang="en-GB" dirty="0" smtClean="0"/>
          </a:p>
          <a:p>
            <a:pPr eaLnBrk="1" hangingPunct="1">
              <a:buFontTx/>
              <a:buNone/>
            </a:pPr>
            <a:r>
              <a:rPr lang="en-GB" dirty="0" smtClean="0"/>
              <a:t>      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  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258888" y="549275"/>
            <a:ext cx="669766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How do I write one ?</a:t>
            </a:r>
          </a:p>
        </p:txBody>
      </p:sp>
      <p:pic>
        <p:nvPicPr>
          <p:cNvPr id="6146" name="Picture 2" descr="C:\Users\BCharnley.BROCKSW872\AppData\Local\Temp\Temporary Internet Files\Content.IE5\L9BOCA4G\MM90035447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4941168"/>
            <a:ext cx="1368152" cy="1111624"/>
          </a:xfrm>
          <a:prstGeom prst="rect">
            <a:avLst/>
          </a:prstGeom>
          <a:noFill/>
        </p:spPr>
      </p:pic>
      <p:pic>
        <p:nvPicPr>
          <p:cNvPr id="6147" name="Picture 3" descr="C:\Users\BCharnley.BROCKSW872\AppData\Local\Temp\Temporary Internet Files\Content.IE5\OX3H68RN\MC90005795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4437112"/>
            <a:ext cx="1293876" cy="1789481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4941168"/>
            <a:ext cx="857250" cy="130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201622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Each a group will now have a short time to brainstorm ideas about the subject they will write their Kenning about.</a:t>
            </a:r>
            <a:endParaRPr lang="en-GB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8" y="2996952"/>
            <a:ext cx="1608354" cy="2448272"/>
          </a:xfrm>
          <a:prstGeom prst="rect">
            <a:avLst/>
          </a:prstGeom>
        </p:spPr>
      </p:pic>
      <p:pic>
        <p:nvPicPr>
          <p:cNvPr id="5" name="Picture 3" descr="C:\Users\BCharnley.BROCKSW872\AppData\Local\Temp\Temporary Internet Files\Content.IE5\OX3H68RN\MC90005795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984" y="3356992"/>
            <a:ext cx="1293876" cy="1789481"/>
          </a:xfrm>
          <a:prstGeom prst="rect">
            <a:avLst/>
          </a:prstGeom>
          <a:noFill/>
        </p:spPr>
      </p:pic>
      <p:pic>
        <p:nvPicPr>
          <p:cNvPr id="6" name="Picture 2" descr="C:\Users\BCharnley.BROCKSW872\AppData\Local\Temp\Temporary Internet Files\Content.IE5\L9BOCA4G\MM900354474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176" y="3933056"/>
            <a:ext cx="1595253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Now you need to write your own Kenning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Remember:</a:t>
            </a:r>
          </a:p>
          <a:p>
            <a:pPr marL="0" indent="0" eaLnBrk="1" hangingPunct="1">
              <a:buNone/>
            </a:pPr>
            <a:endParaRPr lang="en-GB" dirty="0" smtClean="0"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en-GB" dirty="0" smtClean="0">
                <a:latin typeface="Comic Sans MS" pitchFamily="66" charset="0"/>
              </a:rPr>
              <a:t>To use verbs to describe the subject further</a:t>
            </a: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Think about what the subject does….</a:t>
            </a: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And if you want a challenge use alliteration</a:t>
            </a:r>
          </a:p>
          <a:p>
            <a:pPr marL="0" indent="0" eaLnBrk="1" hangingPunct="1">
              <a:buNone/>
            </a:pPr>
            <a:endParaRPr lang="en-GB" dirty="0" smtClean="0">
              <a:latin typeface="Comic Sans MS" pitchFamily="66" charset="0"/>
            </a:endParaRPr>
          </a:p>
          <a:p>
            <a:pPr marL="0" indent="0" eaLnBrk="1" hangingPunct="1"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i="1" dirty="0" smtClean="0">
                <a:latin typeface="Comic Sans MS" pitchFamily="66" charset="0"/>
              </a:rPr>
              <a:t>A</a:t>
            </a:r>
            <a:r>
              <a:rPr lang="en-GB" dirty="0" smtClean="0">
                <a:latin typeface="Comic Sans MS" pitchFamily="66" charset="0"/>
              </a:rPr>
              <a:t> night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flyer</a:t>
            </a:r>
            <a:r>
              <a:rPr lang="en-GB" dirty="0" smtClean="0">
                <a:latin typeface="Comic Sans MS" pitchFamily="66" charset="0"/>
              </a:rPr>
              <a:t>,</a:t>
            </a:r>
          </a:p>
          <a:p>
            <a:pPr>
              <a:buFontTx/>
              <a:buNone/>
            </a:pPr>
            <a:r>
              <a:rPr lang="en-GB" dirty="0" smtClean="0">
                <a:latin typeface="Comic Sans MS" pitchFamily="66" charset="0"/>
              </a:rPr>
              <a:t>A mouse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eater</a:t>
            </a:r>
            <a:r>
              <a:rPr lang="en-GB" dirty="0" smtClean="0">
                <a:latin typeface="Comic Sans MS" pitchFamily="66" charset="0"/>
              </a:rPr>
              <a:t>,</a:t>
            </a:r>
          </a:p>
          <a:p>
            <a:pPr>
              <a:buFontTx/>
              <a:buNone/>
            </a:pPr>
            <a:r>
              <a:rPr lang="en-GB" dirty="0" smtClean="0">
                <a:latin typeface="Comic Sans MS" pitchFamily="66" charset="0"/>
              </a:rPr>
              <a:t>A silent </a:t>
            </a: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swooper</a:t>
            </a: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170" name="Picture 2" descr="C:\Users\BCharnley.BROCKSW872\AppData\Local\Temp\Temporary Internet Files\Content.IE5\L9BOCA4G\MP90044837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2342646" cy="24818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3883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49817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Here is an example of a Kenning – what do you think it is about?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888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78488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A paw licker</a:t>
            </a:r>
          </a:p>
          <a:p>
            <a:r>
              <a:rPr lang="en-GB" sz="3200" dirty="0" smtClean="0">
                <a:latin typeface="Comic Sans MS" pitchFamily="66" charset="0"/>
              </a:rPr>
              <a:t>A day dreamer</a:t>
            </a:r>
          </a:p>
          <a:p>
            <a:r>
              <a:rPr lang="en-GB" sz="3200" dirty="0" smtClean="0">
                <a:latin typeface="Comic Sans MS" pitchFamily="66" charset="0"/>
              </a:rPr>
              <a:t>A milk drinker</a:t>
            </a:r>
          </a:p>
          <a:p>
            <a:r>
              <a:rPr lang="en-GB" sz="3200" dirty="0" smtClean="0">
                <a:latin typeface="Comic Sans MS" pitchFamily="66" charset="0"/>
              </a:rPr>
              <a:t>A stroke lover </a:t>
            </a:r>
          </a:p>
          <a:p>
            <a:r>
              <a:rPr lang="en-GB" sz="3200" dirty="0" smtClean="0">
                <a:latin typeface="Comic Sans MS" pitchFamily="66" charset="0"/>
              </a:rPr>
              <a:t>A dog hater</a:t>
            </a:r>
          </a:p>
          <a:p>
            <a:r>
              <a:rPr lang="en-GB" sz="3200" dirty="0" smtClean="0">
                <a:latin typeface="Comic Sans MS" pitchFamily="66" charset="0"/>
              </a:rPr>
              <a:t>A mouse chaser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8" descr="j029699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3233" y="2122898"/>
            <a:ext cx="3051175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8584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do you think the subject of this kenning 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464496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GB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A ball chaser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A crowd pleaser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A fast runner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A sneaky diver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A mate hugger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A corner taker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A goal scorer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4" descr="j02827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16832"/>
            <a:ext cx="380682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890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936104"/>
          </a:xfrm>
        </p:spPr>
        <p:txBody>
          <a:bodyPr/>
          <a:lstStyle/>
          <a:p>
            <a:r>
              <a:rPr lang="en-GB" dirty="0" smtClean="0"/>
              <a:t>What is this Kenning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 word holder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 story teller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 best seller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 page turner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 cliff hanger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 fantasy gateway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James\AppData\Local\Microsoft\Windows\Temporary Internet Files\Content.IE5\N3V0FQSA\MP9004482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2351285" cy="35373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0452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20875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endParaRPr lang="en-US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8486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dirty="0">
                <a:latin typeface="Comic Sans MS" pitchFamily="66" charset="0"/>
              </a:rPr>
              <a:t>A kenning is a way of describing something       using clues rather than just saying what it is.                                      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 dirty="0">
                <a:latin typeface="Comic Sans MS" pitchFamily="66" charset="0"/>
              </a:rPr>
              <a:t>Each line </a:t>
            </a:r>
            <a:r>
              <a:rPr lang="en-GB" sz="2800" dirty="0" smtClean="0">
                <a:latin typeface="Comic Sans MS" pitchFamily="66" charset="0"/>
              </a:rPr>
              <a:t>is usually </a:t>
            </a:r>
            <a:r>
              <a:rPr lang="en-GB" sz="2800" dirty="0">
                <a:latin typeface="Comic Sans MS" pitchFamily="66" charset="0"/>
              </a:rPr>
              <a:t>two words long.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076" name="WordArt 8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551613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is it ?</a:t>
            </a: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1619672" y="3573017"/>
            <a:ext cx="3321036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 smtClean="0">
                <a:latin typeface="Comic Sans MS" pitchFamily="66" charset="0"/>
              </a:rPr>
              <a:t>A heat </a:t>
            </a:r>
            <a:r>
              <a:rPr lang="en-GB" sz="2400" dirty="0">
                <a:latin typeface="Comic Sans MS" pitchFamily="66" charset="0"/>
              </a:rPr>
              <a:t>giver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dirty="0" smtClean="0">
                <a:latin typeface="Comic Sans MS" pitchFamily="66" charset="0"/>
              </a:rPr>
              <a:t>A light </a:t>
            </a:r>
            <a:r>
              <a:rPr lang="en-GB" sz="2400" dirty="0">
                <a:latin typeface="Comic Sans MS" pitchFamily="66" charset="0"/>
              </a:rPr>
              <a:t>maker</a:t>
            </a:r>
          </a:p>
          <a:p>
            <a:pPr eaLnBrk="1" hangingPunct="1">
              <a:spcBef>
                <a:spcPct val="50000"/>
              </a:spcBef>
            </a:pPr>
            <a:endParaRPr lang="en-GB" dirty="0"/>
          </a:p>
        </p:txBody>
      </p:sp>
      <p:pic>
        <p:nvPicPr>
          <p:cNvPr id="3080" name="Picture 13" descr="j02335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170973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35696" y="4941168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type of words make up a Kenning? </a:t>
            </a:r>
          </a:p>
          <a:p>
            <a:r>
              <a:rPr lang="en-GB" sz="3200" dirty="0" smtClean="0"/>
              <a:t>What word is missing?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3079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64076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The word kenning comes from </a:t>
            </a:r>
            <a:r>
              <a:rPr lang="en-US" sz="3200" dirty="0" smtClean="0">
                <a:latin typeface="Comic Sans MS" pitchFamily="66" charset="0"/>
              </a:rPr>
              <a:t>a </a:t>
            </a:r>
            <a:r>
              <a:rPr lang="en-US" sz="3200" dirty="0" err="1" smtClean="0">
                <a:latin typeface="Comic Sans MS" pitchFamily="66" charset="0"/>
              </a:rPr>
              <a:t>viking</a:t>
            </a:r>
            <a:r>
              <a:rPr lang="en-US" sz="3200" dirty="0" smtClean="0">
                <a:latin typeface="Comic Sans MS" pitchFamily="66" charset="0"/>
              </a:rPr>
              <a:t> phrase which means:</a:t>
            </a:r>
          </a:p>
          <a:p>
            <a:pPr algn="ctr" eaLnBrk="1" hangingPunct="1">
              <a:spcBef>
                <a:spcPct val="50000"/>
              </a:spcBef>
            </a:pPr>
            <a:endParaRPr lang="en-US" sz="3200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latin typeface="Comic Sans MS" pitchFamily="66" charset="0"/>
              </a:rPr>
              <a:t>"</a:t>
            </a:r>
            <a:r>
              <a:rPr lang="en-US" sz="3200" dirty="0">
                <a:latin typeface="Comic Sans MS" pitchFamily="66" charset="0"/>
              </a:rPr>
              <a:t>to express a thing in terms </a:t>
            </a:r>
            <a:r>
              <a:rPr lang="en-US" sz="3200" dirty="0" smtClean="0">
                <a:latin typeface="Comic Sans MS" pitchFamily="66" charset="0"/>
              </a:rPr>
              <a:t>of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latin typeface="Comic Sans MS" pitchFamily="66" charset="0"/>
              </a:rPr>
              <a:t> another“</a:t>
            </a:r>
          </a:p>
          <a:p>
            <a:pPr algn="ctr" eaLnBrk="1" hangingPunct="1">
              <a:spcBef>
                <a:spcPct val="50000"/>
              </a:spcBef>
            </a:pPr>
            <a:endParaRPr lang="en-US" sz="3200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200" dirty="0" smtClean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latin typeface="Comic Sans MS" pitchFamily="66" charset="0"/>
              </a:rPr>
              <a:t>It is like a ‘mini riddle’ used to describe something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140200" y="3284538"/>
            <a:ext cx="446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4100" name="Picture 6" descr="MCj035591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63051"/>
            <a:ext cx="1522152" cy="169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</p:spPr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latin typeface="Comic Sans MS" pitchFamily="66" charset="0"/>
              </a:rPr>
              <a:t>The language of Beowulf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dirty="0" smtClean="0">
                <a:latin typeface="Comic Sans MS" pitchFamily="66" charset="0"/>
              </a:rPr>
              <a:t>    Beowulf is much admired for the richness of its poetry - for the beautiful sounds of the words and the imaginative quality of the description. About a third of the words in Beowulf are words known as </a:t>
            </a:r>
            <a:r>
              <a:rPr lang="en-US" sz="3600" i="1" dirty="0" smtClean="0">
                <a:latin typeface="Comic Sans MS" pitchFamily="66" charset="0"/>
              </a:rPr>
              <a:t>kennings. </a:t>
            </a:r>
            <a:r>
              <a:rPr lang="en-US" sz="3600" i="1" dirty="0" smtClean="0">
                <a:latin typeface="Comic Sans MS" pitchFamily="66" charset="0"/>
              </a:rPr>
              <a:t>Kennings are words that are in themselves metaphorical descriptions, and were a typical feature of </a:t>
            </a:r>
            <a:r>
              <a:rPr lang="en-US" sz="3600" i="1" dirty="0" smtClean="0">
                <a:latin typeface="Comic Sans MS" pitchFamily="66" charset="0"/>
              </a:rPr>
              <a:t>Anglo Saxon </a:t>
            </a:r>
            <a:r>
              <a:rPr lang="en-US" sz="3600" i="1" dirty="0" smtClean="0">
                <a:latin typeface="Comic Sans MS" pitchFamily="66" charset="0"/>
              </a:rPr>
              <a:t>poetry. Kennings combine two words to create </a:t>
            </a:r>
            <a:r>
              <a:rPr lang="en-US" sz="3600" i="1" dirty="0" smtClean="0">
                <a:latin typeface="Comic Sans MS" pitchFamily="66" charset="0"/>
              </a:rPr>
              <a:t>an </a:t>
            </a:r>
            <a:r>
              <a:rPr lang="en-US" sz="3600" i="1" dirty="0" smtClean="0">
                <a:latin typeface="Comic Sans MS" pitchFamily="66" charset="0"/>
              </a:rPr>
              <a:t>imaginative alternative word. </a:t>
            </a:r>
            <a:r>
              <a:rPr lang="en-US" sz="3600" i="1" dirty="0" smtClean="0">
                <a:latin typeface="Comic Sans MS" pitchFamily="66" charset="0"/>
              </a:rPr>
              <a:t>By linking words in this way, the poets were able to experiment with the rhythm, sounds and imagery of the poetry. Beowulf contains over a thousand kennings.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600" dirty="0" smtClean="0"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rgbClr val="FFC000"/>
                </a:solidFill>
                <a:latin typeface="Comic Sans MS" pitchFamily="66" charset="0"/>
              </a:rPr>
              <a:t>Some well-known Anglo-Saxon kennings include: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i="1" dirty="0" smtClean="0">
                <a:latin typeface="Comic Sans MS" pitchFamily="66" charset="0"/>
              </a:rPr>
              <a:t>bone-house - the human body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i="1" dirty="0" smtClean="0">
                <a:latin typeface="Comic Sans MS" pitchFamily="66" charset="0"/>
              </a:rPr>
              <a:t>battle-light - sword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i="1" dirty="0" smtClean="0">
                <a:latin typeface="Comic Sans MS" pitchFamily="66" charset="0"/>
              </a:rPr>
              <a:t>wave-floater – ship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600" b="1" i="1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i="1" dirty="0" smtClean="0">
                <a:solidFill>
                  <a:srgbClr val="FFC000"/>
                </a:solidFill>
                <a:latin typeface="Comic Sans MS" pitchFamily="66" charset="0"/>
              </a:rPr>
              <a:t>Descriptions of the sea included: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i="1" dirty="0" err="1" smtClean="0">
                <a:latin typeface="Comic Sans MS" pitchFamily="66" charset="0"/>
              </a:rPr>
              <a:t>hronrad</a:t>
            </a:r>
            <a:r>
              <a:rPr lang="en-US" sz="3600" b="1" i="1" dirty="0" smtClean="0">
                <a:latin typeface="Comic Sans MS" pitchFamily="66" charset="0"/>
              </a:rPr>
              <a:t>- whale road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i="1" dirty="0" err="1" smtClean="0">
                <a:latin typeface="Comic Sans MS" pitchFamily="66" charset="0"/>
              </a:rPr>
              <a:t>fiscesethel</a:t>
            </a:r>
            <a:r>
              <a:rPr lang="en-US" sz="3600" b="1" i="1" dirty="0" smtClean="0">
                <a:latin typeface="Comic Sans MS" pitchFamily="66" charset="0"/>
              </a:rPr>
              <a:t> - fish home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i="1" dirty="0" err="1" smtClean="0">
                <a:latin typeface="Comic Sans MS" pitchFamily="66" charset="0"/>
              </a:rPr>
              <a:t>seolbæp</a:t>
            </a:r>
            <a:r>
              <a:rPr lang="en-US" sz="3600" b="1" i="1" dirty="0" smtClean="0">
                <a:latin typeface="Comic Sans MS" pitchFamily="66" charset="0"/>
              </a:rPr>
              <a:t> - seal bath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304335"/>
            <a:ext cx="1615852" cy="208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512168"/>
          </a:xfrm>
        </p:spPr>
        <p:txBody>
          <a:bodyPr>
            <a:noAutofit/>
          </a:bodyPr>
          <a:lstStyle/>
          <a:p>
            <a:r>
              <a:rPr lang="en-GB" sz="3200" b="0" dirty="0" smtClean="0"/>
              <a:t>These are Kennings found in </a:t>
            </a:r>
            <a:r>
              <a:rPr lang="en-GB" sz="3200" b="0" dirty="0" smtClean="0"/>
              <a:t>Michael </a:t>
            </a:r>
            <a:r>
              <a:rPr lang="en-GB" sz="3200" b="0" dirty="0" err="1" smtClean="0"/>
              <a:t>Morpurgo’s</a:t>
            </a:r>
            <a:r>
              <a:rPr lang="en-GB" sz="3200" b="0" dirty="0" smtClean="0"/>
              <a:t> version Beowulf </a:t>
            </a:r>
            <a:r>
              <a:rPr lang="en-GB" sz="3200" b="0" dirty="0" smtClean="0"/>
              <a:t>– what are they describing?</a:t>
            </a:r>
            <a:endParaRPr lang="en-GB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4104456"/>
          </a:xfrm>
        </p:spPr>
        <p:txBody>
          <a:bodyPr>
            <a:normAutofit/>
          </a:bodyPr>
          <a:lstStyle/>
          <a:p>
            <a:r>
              <a:rPr lang="en-GB" sz="5400" dirty="0" smtClean="0"/>
              <a:t>Sky candle</a:t>
            </a:r>
            <a:endParaRPr lang="en-GB" sz="5400" dirty="0"/>
          </a:p>
        </p:txBody>
      </p:sp>
      <p:pic>
        <p:nvPicPr>
          <p:cNvPr id="5122" name="Picture 2" descr="C:\Users\BCharnley.BROCKSW872\AppData\Local\Temp\Temporary Internet Files\Content.IE5\OX3H68RN\MC90044135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080" y="2564904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080120"/>
          </a:xfrm>
        </p:spPr>
        <p:txBody>
          <a:bodyPr>
            <a:normAutofit/>
          </a:bodyPr>
          <a:lstStyle/>
          <a:p>
            <a:r>
              <a:rPr lang="en-GB" sz="3200" b="0" dirty="0" smtClean="0"/>
              <a:t>These are Kennings found in Beowulf – what are they describing?</a:t>
            </a:r>
            <a:endParaRPr lang="en-GB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4104456"/>
          </a:xfrm>
        </p:spPr>
        <p:txBody>
          <a:bodyPr>
            <a:normAutofit/>
          </a:bodyPr>
          <a:lstStyle/>
          <a:p>
            <a:r>
              <a:rPr lang="en-GB" sz="4800" dirty="0" smtClean="0"/>
              <a:t>Battle sweat</a:t>
            </a:r>
            <a:endParaRPr lang="en-GB" sz="4800" dirty="0"/>
          </a:p>
        </p:txBody>
      </p:sp>
      <p:pic>
        <p:nvPicPr>
          <p:cNvPr id="1026" name="Picture 2" descr="C:\Users\BCharnley.BROCKSW872\AppData\Local\Temp\Temporary Internet Files\Content.IE5\CMMH5T0B\MC900286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056" y="2204864"/>
            <a:ext cx="2633050" cy="2473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465</TotalTime>
  <Words>539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Slide 1</vt:lpstr>
      <vt:lpstr>Here is an example of a Kenning – what do you think it is about? </vt:lpstr>
      <vt:lpstr>What do you think the subject of this kenning is?</vt:lpstr>
      <vt:lpstr>What is this Kenning about?</vt:lpstr>
      <vt:lpstr>Slide 5</vt:lpstr>
      <vt:lpstr>Slide 6</vt:lpstr>
      <vt:lpstr>Slide 7</vt:lpstr>
      <vt:lpstr>These are Kennings found in Michael Morpurgo’s version Beowulf – what are they describing?</vt:lpstr>
      <vt:lpstr>These are Kennings found in Beowulf – what are they describing?</vt:lpstr>
      <vt:lpstr>These are Kennings found in Beowulf – what are they describing?</vt:lpstr>
      <vt:lpstr>These are Kennings found in Beowulf – what are they describing?</vt:lpstr>
      <vt:lpstr>These are Kennings found in Beowulf – what are they describing?</vt:lpstr>
      <vt:lpstr>Slide 13</vt:lpstr>
      <vt:lpstr>Each a group will now have a short time to brainstorm ideas about the subject they will write their Kenning about.</vt:lpstr>
      <vt:lpstr>Slide 15</vt:lpstr>
    </vt:vector>
  </TitlesOfParts>
  <Company>Woodslee Primary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paw licker milk drinker ball chaser dig hater mouse chaser stroke lover</dc:title>
  <dc:creator>pupil</dc:creator>
  <cp:lastModifiedBy>BCharnley</cp:lastModifiedBy>
  <cp:revision>19</cp:revision>
  <dcterms:created xsi:type="dcterms:W3CDTF">2009-03-24T07:09:10Z</dcterms:created>
  <dcterms:modified xsi:type="dcterms:W3CDTF">2014-11-15T23:21:55Z</dcterms:modified>
</cp:coreProperties>
</file>